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90" r:id="rId2"/>
    <p:sldId id="286" r:id="rId3"/>
    <p:sldId id="291" r:id="rId4"/>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FF"/>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6548" autoAdjust="0"/>
  </p:normalViewPr>
  <p:slideViewPr>
    <p:cSldViewPr snapToGrid="0">
      <p:cViewPr>
        <p:scale>
          <a:sx n="75" d="100"/>
          <a:sy n="75" d="100"/>
        </p:scale>
        <p:origin x="2016" y="-112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4A15B2C2-C2E8-443C-8BCD-D41CAE0ED780}" type="datetimeFigureOut">
              <a:rPr kumimoji="1" lang="ja-JP" altLang="en-US" smtClean="0"/>
              <a:t>2022/12/7</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114301" y="9183313"/>
            <a:ext cx="6972301" cy="738664"/>
          </a:xfrm>
          <a:prstGeom prst="rect">
            <a:avLst/>
          </a:prstGeom>
        </p:spPr>
        <p:txBody>
          <a:bodyPr wrap="square">
            <a:spAutoFit/>
          </a:bodyPr>
          <a:lstStyle/>
          <a:p>
            <a:pPr marL="446088" indent="-446088"/>
            <a:r>
              <a:rPr kumimoji="1" lang="ja-JP" altLang="en-US" sz="1050" b="1" dirty="0">
                <a:latin typeface="メイリオ" panose="020B0604030504040204" pitchFamily="50" charset="-128"/>
                <a:ea typeface="メイリオ" panose="020B0604030504040204" pitchFamily="50" charset="-128"/>
              </a:rPr>
              <a:t>（</a:t>
            </a:r>
            <a:r>
              <a:rPr kumimoji="1" lang="en-US" altLang="ja-JP" sz="1050" b="1"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（注）収容率（上限）において、⑤を選択した場合は、「大声あり」と「大声なし」のエリアの区分ごとの収容定員・参加人数を記載すること。 </a:t>
            </a:r>
          </a:p>
        </p:txBody>
      </p:sp>
      <p:graphicFrame>
        <p:nvGraphicFramePr>
          <p:cNvPr id="7" name="表 6"/>
          <p:cNvGraphicFramePr>
            <a:graphicFrameLocks noGrp="1"/>
          </p:cNvGraphicFramePr>
          <p:nvPr>
            <p:extLst>
              <p:ext uri="{D42A27DB-BD31-4B8C-83A1-F6EECF244321}">
                <p14:modId xmlns:p14="http://schemas.microsoft.com/office/powerpoint/2010/main" val="1487769095"/>
              </p:ext>
            </p:extLst>
          </p:nvPr>
        </p:nvGraphicFramePr>
        <p:xfrm>
          <a:off x="151072" y="799780"/>
          <a:ext cx="6552000" cy="8116027"/>
        </p:xfrm>
        <a:graphic>
          <a:graphicData uri="http://schemas.openxmlformats.org/drawingml/2006/table">
            <a:tbl>
              <a:tblPr firstRow="1" bandRow="1">
                <a:tableStyleId>{2D5ABB26-0587-4C30-8999-92F81FD0307C}</a:tableStyleId>
              </a:tblPr>
              <a:tblGrid>
                <a:gridCol w="1132710">
                  <a:extLst>
                    <a:ext uri="{9D8B030D-6E8A-4147-A177-3AD203B41FA5}">
                      <a16:colId xmlns:a16="http://schemas.microsoft.com/office/drawing/2014/main" val="2930233964"/>
                    </a:ext>
                  </a:extLst>
                </a:gridCol>
                <a:gridCol w="1702482">
                  <a:extLst>
                    <a:ext uri="{9D8B030D-6E8A-4147-A177-3AD203B41FA5}">
                      <a16:colId xmlns:a16="http://schemas.microsoft.com/office/drawing/2014/main" val="3170035548"/>
                    </a:ext>
                  </a:extLst>
                </a:gridCol>
                <a:gridCol w="858749">
                  <a:extLst>
                    <a:ext uri="{9D8B030D-6E8A-4147-A177-3AD203B41FA5}">
                      <a16:colId xmlns:a16="http://schemas.microsoft.com/office/drawing/2014/main" val="20002"/>
                    </a:ext>
                  </a:extLst>
                </a:gridCol>
                <a:gridCol w="666793">
                  <a:extLst>
                    <a:ext uri="{9D8B030D-6E8A-4147-A177-3AD203B41FA5}">
                      <a16:colId xmlns:a16="http://schemas.microsoft.com/office/drawing/2014/main" val="20003"/>
                    </a:ext>
                  </a:extLst>
                </a:gridCol>
                <a:gridCol w="2191266">
                  <a:extLst>
                    <a:ext uri="{9D8B030D-6E8A-4147-A177-3AD203B41FA5}">
                      <a16:colId xmlns:a16="http://schemas.microsoft.com/office/drawing/2014/main" val="20004"/>
                    </a:ext>
                  </a:extLst>
                </a:gridCol>
              </a:tblGrid>
              <a:tr h="466985">
                <a:tc>
                  <a:txBody>
                    <a:bodyPr/>
                    <a:lstStyle/>
                    <a:p>
                      <a:pPr algn="ctr"/>
                      <a:r>
                        <a:rPr kumimoji="1" lang="ja-JP" altLang="en-US" sz="2000" b="1" dirty="0">
                          <a:solidFill>
                            <a:schemeClr val="bg1"/>
                          </a:solidFill>
                          <a:latin typeface="メイリオ" panose="020B0604030504040204" pitchFamily="50" charset="-128"/>
                          <a:ea typeface="メイリオ" panose="020B0604030504040204" pitchFamily="50" charset="-128"/>
                        </a:rPr>
                        <a:t>開催</a:t>
                      </a:r>
                      <a:endParaRPr kumimoji="1" lang="en-US" altLang="ja-JP" sz="20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2000" b="1" dirty="0">
                          <a:solidFill>
                            <a:schemeClr val="bg1"/>
                          </a:solidFill>
                          <a:latin typeface="メイリオ" panose="020B0604030504040204" pitchFamily="50" charset="-128"/>
                          <a:ea typeface="メイリオ" panose="020B0604030504040204" pitchFamily="50" charset="-128"/>
                        </a:rPr>
                        <a:t>概要</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rgbClr val="C55A11"/>
                    </a:solidFill>
                  </a:tcP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本項目では、チェックリストを記入する前に、イベントの情報をご登録ください。</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30968272"/>
                  </a:ext>
                </a:extLst>
              </a:tr>
              <a:tr h="340087">
                <a:tc>
                  <a:txBody>
                    <a:bodyPr/>
                    <a:lstStyle/>
                    <a:p>
                      <a:pPr algn="ctr"/>
                      <a:r>
                        <a:rPr kumimoji="1" lang="ja-JP" altLang="en-US" sz="1400" b="1" dirty="0">
                          <a:latin typeface="メイリオ" panose="020B0604030504040204" pitchFamily="50" charset="-128"/>
                          <a:ea typeface="メイリオ" panose="020B0604030504040204" pitchFamily="50" charset="-128"/>
                        </a:rPr>
                        <a:t>イベント名</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第</a:t>
                      </a:r>
                      <a:r>
                        <a:rPr kumimoji="1" lang="en-US" altLang="ja-JP" dirty="0">
                          <a:latin typeface="メイリオ" panose="020B0604030504040204" pitchFamily="50" charset="-128"/>
                          <a:ea typeface="メイリオ" panose="020B0604030504040204" pitchFamily="50" charset="-128"/>
                        </a:rPr>
                        <a:t>10</a:t>
                      </a:r>
                      <a:r>
                        <a:rPr kumimoji="1" lang="ja-JP" altLang="en-US" dirty="0">
                          <a:latin typeface="メイリオ" panose="020B0604030504040204" pitchFamily="50" charset="-128"/>
                          <a:ea typeface="メイリオ" panose="020B0604030504040204" pitchFamily="50" charset="-128"/>
                        </a:rPr>
                        <a:t>回川崎競馬開催</a:t>
                      </a:r>
                      <a:endParaRPr kumimoji="1" lang="en-US" altLang="ja-JP"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96290466"/>
                  </a:ext>
                </a:extLst>
              </a:tr>
              <a:tr h="432000">
                <a:tc>
                  <a:txBody>
                    <a:bodyPr/>
                    <a:lstStyle/>
                    <a:p>
                      <a:pPr algn="ctr"/>
                      <a:r>
                        <a:rPr kumimoji="1" lang="ja-JP" altLang="en-US" sz="1400" b="1" dirty="0">
                          <a:latin typeface="メイリオ" panose="020B0604030504040204" pitchFamily="50" charset="-128"/>
                          <a:ea typeface="メイリオ" panose="020B0604030504040204" pitchFamily="50" charset="-128"/>
                        </a:rPr>
                        <a:t>出演者・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チーム等</a:t>
                      </a: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en-US" altLang="ja-JP" dirty="0">
                          <a:latin typeface="メイリオ" panose="020B0604030504040204" pitchFamily="50" charset="-128"/>
                          <a:ea typeface="メイリオ" panose="020B0604030504040204" pitchFamily="50" charset="-128"/>
                        </a:rPr>
                        <a:t>JRA</a:t>
                      </a:r>
                      <a:r>
                        <a:rPr kumimoji="1" lang="ja-JP" altLang="en-US" dirty="0">
                          <a:latin typeface="メイリオ" panose="020B0604030504040204" pitchFamily="50" charset="-128"/>
                          <a:ea typeface="メイリオ" panose="020B0604030504040204" pitchFamily="50" charset="-128"/>
                        </a:rPr>
                        <a:t>所属騎手、地方競馬所属騎手等</a:t>
                      </a:r>
                    </a:p>
                  </a:txBody>
                  <a:tcPr marT="36000" marB="0">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26844740"/>
                  </a:ext>
                </a:extLst>
              </a:tr>
              <a:tr h="396000">
                <a:tc>
                  <a:txBody>
                    <a:bodyPr/>
                    <a:lstStyle/>
                    <a:p>
                      <a:pPr algn="ctr"/>
                      <a:r>
                        <a:rPr kumimoji="1" lang="ja-JP" altLang="en-US" sz="1400" b="1" dirty="0">
                          <a:latin typeface="メイリオ" panose="020B0604030504040204" pitchFamily="50" charset="-128"/>
                          <a:ea typeface="メイリオ" panose="020B0604030504040204" pitchFamily="50" charset="-128"/>
                        </a:rPr>
                        <a:t>開催日時</a:t>
                      </a:r>
                    </a:p>
                  </a:txBody>
                  <a:tcPr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pPr algn="ctr"/>
                      <a:r>
                        <a:rPr kumimoji="1" lang="ja-JP" altLang="en-US" sz="1400" b="1" dirty="0">
                          <a:latin typeface="メイリオ" panose="020B0604030504040204" pitchFamily="50" charset="-128"/>
                          <a:ea typeface="メイリオ" panose="020B0604030504040204" pitchFamily="50" charset="-128"/>
                        </a:rPr>
                        <a:t>令和４年</a:t>
                      </a:r>
                      <a:r>
                        <a:rPr kumimoji="1" lang="en-US" altLang="ja-JP" sz="1400" b="1" dirty="0">
                          <a:latin typeface="メイリオ" panose="020B0604030504040204" pitchFamily="50" charset="-128"/>
                          <a:ea typeface="メイリオ" panose="020B0604030504040204" pitchFamily="50" charset="-128"/>
                        </a:rPr>
                        <a:t>12</a:t>
                      </a:r>
                      <a:r>
                        <a:rPr kumimoji="1" lang="ja-JP" altLang="en-US" sz="1400" b="1" dirty="0">
                          <a:latin typeface="メイリオ" panose="020B0604030504040204" pitchFamily="50" charset="-128"/>
                          <a:ea typeface="メイリオ" panose="020B0604030504040204" pitchFamily="50" charset="-128"/>
                        </a:rPr>
                        <a:t>月</a:t>
                      </a:r>
                      <a:r>
                        <a:rPr kumimoji="1" lang="en-US" altLang="ja-JP" sz="1400" b="1" dirty="0">
                          <a:latin typeface="メイリオ" panose="020B0604030504040204" pitchFamily="50" charset="-128"/>
                          <a:ea typeface="メイリオ" panose="020B0604030504040204" pitchFamily="50" charset="-128"/>
                        </a:rPr>
                        <a:t>12</a:t>
                      </a:r>
                      <a:r>
                        <a:rPr kumimoji="1" lang="ja-JP" altLang="en-US" sz="1400" b="1" dirty="0">
                          <a:latin typeface="メイリオ" panose="020B0604030504040204" pitchFamily="50" charset="-128"/>
                          <a:ea typeface="メイリオ" panose="020B0604030504040204" pitchFamily="50" charset="-128"/>
                        </a:rPr>
                        <a:t>日から</a:t>
                      </a:r>
                      <a:r>
                        <a:rPr kumimoji="1" lang="en-US" altLang="ja-JP" sz="1400" b="1" dirty="0">
                          <a:latin typeface="メイリオ" panose="020B0604030504040204" pitchFamily="50" charset="-128"/>
                          <a:ea typeface="メイリオ" panose="020B0604030504040204" pitchFamily="50" charset="-128"/>
                        </a:rPr>
                        <a:t>16</a:t>
                      </a:r>
                      <a:r>
                        <a:rPr kumimoji="1" lang="ja-JP" altLang="en-US" sz="1400" b="1" dirty="0">
                          <a:latin typeface="メイリオ" panose="020B0604030504040204" pitchFamily="50" charset="-128"/>
                          <a:ea typeface="メイリオ" panose="020B0604030504040204" pitchFamily="50" charset="-128"/>
                        </a:rPr>
                        <a:t>日　</a:t>
                      </a:r>
                      <a:r>
                        <a:rPr kumimoji="1" lang="en-US" altLang="ja-JP" sz="1400" b="1" dirty="0">
                          <a:latin typeface="メイリオ" panose="020B0604030504040204" pitchFamily="50" charset="-128"/>
                          <a:ea typeface="メイリオ" panose="020B0604030504040204" pitchFamily="50" charset="-128"/>
                        </a:rPr>
                        <a:t>14</a:t>
                      </a:r>
                      <a:r>
                        <a:rPr kumimoji="1" lang="ja-JP" altLang="en-US" sz="1400" b="1" dirty="0">
                          <a:latin typeface="メイリオ" panose="020B0604030504040204" pitchFamily="50" charset="-128"/>
                          <a:ea typeface="メイリオ" panose="020B0604030504040204" pitchFamily="50" charset="-128"/>
                        </a:rPr>
                        <a:t>時～</a:t>
                      </a:r>
                      <a:r>
                        <a:rPr kumimoji="1" lang="en-US" altLang="ja-JP" sz="1400" b="1" dirty="0">
                          <a:latin typeface="メイリオ" panose="020B0604030504040204" pitchFamily="50" charset="-128"/>
                          <a:ea typeface="メイリオ" panose="020B0604030504040204" pitchFamily="50" charset="-128"/>
                        </a:rPr>
                        <a:t>21</a:t>
                      </a:r>
                      <a:r>
                        <a:rPr kumimoji="1" lang="ja-JP" altLang="en-US" sz="1400" b="1" dirty="0">
                          <a:latin typeface="メイリオ" panose="020B0604030504040204" pitchFamily="50" charset="-128"/>
                          <a:ea typeface="メイリオ" panose="020B0604030504040204" pitchFamily="50" charset="-128"/>
                        </a:rPr>
                        <a:t>時</a:t>
                      </a:r>
                    </a:p>
                  </a:txBody>
                  <a:tcPr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06613737"/>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開催会場</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川崎競馬場</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24045069"/>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会場所在地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川崎市川崎区富士見１－５－１</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46621845"/>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r>
                        <a:rPr kumimoji="1" lang="ja-JP" altLang="en-US" dirty="0">
                          <a:latin typeface="メイリオ" panose="020B0604030504040204" pitchFamily="50" charset="-128"/>
                          <a:ea typeface="メイリオ" panose="020B0604030504040204" pitchFamily="50" charset="-128"/>
                        </a:rPr>
                        <a:t>神奈川県川崎競馬組合</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91650348"/>
                  </a:ext>
                </a:extLst>
              </a:tr>
              <a:tr h="197961">
                <a:tc>
                  <a:txBody>
                    <a:bodyPr/>
                    <a:lstStyle/>
                    <a:p>
                      <a:pPr algn="ctr"/>
                      <a:r>
                        <a:rPr kumimoji="1" lang="ja-JP" altLang="en-US" sz="1200" b="1" dirty="0">
                          <a:latin typeface="メイリオ" panose="020B0604030504040204" pitchFamily="50" charset="-128"/>
                          <a:ea typeface="メイリオ" panose="020B0604030504040204" pitchFamily="50" charset="-128"/>
                        </a:rPr>
                        <a:t>主催者所在地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川崎市川崎区富士見１－５－１</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95229013"/>
                  </a:ext>
                </a:extLst>
              </a:tr>
              <a:tr h="345163">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連絡先</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sz="1200" dirty="0">
                          <a:latin typeface="メイリオ" panose="020B0604030504040204" pitchFamily="50" charset="-128"/>
                          <a:ea typeface="メイリオ" panose="020B0604030504040204" pitchFamily="50" charset="-128"/>
                        </a:rPr>
                        <a:t>（電話番号）</a:t>
                      </a:r>
                      <a:endParaRPr kumimoji="1" lang="en-US" altLang="ja-JP" sz="1200" dirty="0">
                        <a:latin typeface="メイリオ" panose="020B0604030504040204" pitchFamily="50" charset="-128"/>
                        <a:ea typeface="メイリオ" panose="020B0604030504040204" pitchFamily="50" charset="-128"/>
                      </a:endParaRPr>
                    </a:p>
                    <a:p>
                      <a:r>
                        <a:rPr kumimoji="1" lang="en-US" altLang="ja-JP" sz="1200" dirty="0">
                          <a:latin typeface="メイリオ" panose="020B0604030504040204" pitchFamily="50" charset="-128"/>
                          <a:ea typeface="メイリオ" panose="020B0604030504040204" pitchFamily="50" charset="-128"/>
                        </a:rPr>
                        <a:t>044-233-6700</a:t>
                      </a:r>
                      <a:endParaRPr kumimoji="1" lang="ja-JP" altLang="en-US" sz="1200"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r>
                        <a:rPr kumimoji="1" lang="ja-JP" altLang="en-US" sz="1200" dirty="0">
                          <a:latin typeface="メイリオ" panose="020B0604030504040204" pitchFamily="50" charset="-128"/>
                          <a:ea typeface="メイリオ" panose="020B0604030504040204" pitchFamily="50" charset="-128"/>
                        </a:rPr>
                        <a:t>（メールアドレス）</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184660720"/>
                  </a:ext>
                </a:extLst>
              </a:tr>
              <a:tr h="252000">
                <a:tc rowSpan="6">
                  <a:txBody>
                    <a:bodyPr/>
                    <a:lstStyle/>
                    <a:p>
                      <a:pPr algn="ctr"/>
                      <a:r>
                        <a:rPr kumimoji="1" lang="ja-JP" altLang="en-US" sz="1400" b="1" dirty="0">
                          <a:latin typeface="メイリオ" panose="020B0604030504040204" pitchFamily="50" charset="-128"/>
                          <a:ea typeface="メイリオ" panose="020B0604030504040204" pitchFamily="50" charset="-128"/>
                        </a:rPr>
                        <a:t>収容率</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（上限）</a:t>
                      </a:r>
                      <a:endParaRPr kumimoji="1" lang="en-US" altLang="ja-JP" sz="1400" b="1" dirty="0">
                        <a:latin typeface="メイリオ" panose="020B0604030504040204" pitchFamily="50" charset="-128"/>
                        <a:ea typeface="メイリオ" panose="020B0604030504040204" pitchFamily="50" charset="-128"/>
                      </a:endParaRPr>
                    </a:p>
                    <a:p>
                      <a:pPr algn="ct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いずれかを選択</a:t>
                      </a: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a:t>
                      </a: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収容定員</a:t>
                      </a:r>
                      <a:endParaRPr kumimoji="1" lang="en-US" altLang="ja-JP"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pPr marL="0" marR="0" lvl="0" indent="0" algn="ctr" defTabSz="685800" rtl="0" eaLnBrk="1" fontAlgn="auto" latinLnBrk="0" hangingPunct="1">
                        <a:lnSpc>
                          <a:spcPts val="13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大声なしで開催</a:t>
                      </a:r>
                      <a:endParaRPr kumimoji="1" lang="en-US" altLang="ja-JP" sz="1400" b="1" dirty="0">
                        <a:latin typeface="メイリオ" panose="020B0604030504040204" pitchFamily="50" charset="-128"/>
                        <a:ea typeface="メイリオ" panose="020B0604030504040204" pitchFamily="50" charset="-128"/>
                      </a:endParaRP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24131637"/>
                  </a:ext>
                </a:extLst>
              </a:tr>
              <a:tr h="487289">
                <a:tc vMerge="1">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ctr"/>
                      <a:r>
                        <a:rPr kumimoji="1" lang="ja-JP" altLang="en-US" sz="1400" b="1" dirty="0">
                          <a:latin typeface="メイリオ" panose="020B0604030504040204" pitchFamily="50" charset="-128"/>
                          <a:ea typeface="メイリオ" panose="020B0604030504040204" pitchFamily="50" charset="-128"/>
                        </a:rPr>
                        <a:t>①収容定員あり</a:t>
                      </a:r>
                      <a:r>
                        <a:rPr kumimoji="1" lang="en-US" altLang="ja-JP" sz="1400" b="0" dirty="0">
                          <a:latin typeface="メイリオ" panose="020B0604030504040204" pitchFamily="50" charset="-128"/>
                          <a:ea typeface="メイリオ" panose="020B0604030504040204" pitchFamily="50" charset="-128"/>
                        </a:rPr>
                        <a:t>[100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:30,265</a:t>
                      </a:r>
                      <a:r>
                        <a:rPr kumimoji="1" lang="ja-JP" altLang="en-US" sz="1400" b="0" dirty="0">
                          <a:latin typeface="メイリオ" panose="020B0604030504040204" pitchFamily="50" charset="-128"/>
                          <a:ea typeface="メイリオ" panose="020B0604030504040204" pitchFamily="50" charset="-128"/>
                        </a:rPr>
                        <a:t>人</a:t>
                      </a:r>
                      <a:r>
                        <a:rPr kumimoji="1" lang="en-US" altLang="ja-JP"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②収容定員なし</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rPr>
                        <a:t>　 人と人とが触れ合わない程度の間隔</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880133561"/>
                  </a:ext>
                </a:extLst>
              </a:tr>
              <a:tr h="252000">
                <a:tc vMerge="1">
                  <a:txBody>
                    <a:bodyPr/>
                    <a:lstStyle/>
                    <a:p>
                      <a:endParaRPr kumimoji="1" lang="ja-JP" altLang="en-US"/>
                    </a:p>
                  </a:txBody>
                  <a:tcPr/>
                </a:tc>
                <a:tc gridSpan="4">
                  <a:txBody>
                    <a:bodyPr/>
                    <a:lstStyle/>
                    <a:p>
                      <a:pPr algn="ctr"/>
                      <a:r>
                        <a:rPr kumimoji="1" lang="ja-JP" altLang="en-US" sz="1400" b="1" dirty="0">
                          <a:latin typeface="メイリオ" panose="020B0604030504040204" pitchFamily="50" charset="-128"/>
                          <a:ea typeface="メイリオ" panose="020B0604030504040204" pitchFamily="50" charset="-128"/>
                        </a:rPr>
                        <a:t>大声ありで開催</a:t>
                      </a:r>
                    </a:p>
                  </a:txBody>
                  <a:tcPr marT="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72568855"/>
                  </a:ext>
                </a:extLst>
              </a:tr>
              <a:tr h="648000">
                <a:tc vMerge="1">
                  <a:txBody>
                    <a:bodyPr/>
                    <a:lstStyle/>
                    <a:p>
                      <a:pPr algn="ctr"/>
                      <a:endParaRPr kumimoji="1" lang="ja-JP" altLang="en-US" sz="1600" b="1" dirty="0"/>
                    </a:p>
                  </a:txBody>
                  <a:tcPr anchor="ct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③収容定員あり</a:t>
                      </a:r>
                      <a:r>
                        <a:rPr kumimoji="1" lang="en-US" altLang="ja-JP" sz="1400" b="0" dirty="0">
                          <a:latin typeface="メイリオ" panose="020B0604030504040204" pitchFamily="50" charset="-128"/>
                          <a:ea typeface="メイリオ" panose="020B0604030504040204" pitchFamily="50" charset="-128"/>
                        </a:rPr>
                        <a:t>[50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endParaRPr kumimoji="1" lang="ja-JP" altLang="en-US" sz="1400" b="0"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　　　　人</a:t>
                      </a:r>
                      <a:r>
                        <a:rPr kumimoji="1" lang="en-US" altLang="ja-JP"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④収容定員なし</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296806926"/>
                  </a:ext>
                </a:extLst>
              </a:tr>
              <a:tr h="0">
                <a:tc vMerge="1">
                  <a:txBody>
                    <a:bodyPr/>
                    <a:lstStyle/>
                    <a:p>
                      <a:endParaRPr kumimoji="1" lang="ja-JP" altLang="en-US"/>
                    </a:p>
                  </a:txBody>
                  <a:tcPr/>
                </a:tc>
                <a:tc gridSpan="4">
                  <a:txBody>
                    <a:bodyPr/>
                    <a:lstStyle/>
                    <a:p>
                      <a:pPr algn="ctr"/>
                      <a:r>
                        <a:rPr kumimoji="1" lang="ja-JP" altLang="ja-JP" sz="1350" b="1" kern="1200" dirty="0">
                          <a:solidFill>
                            <a:schemeClr val="tx1"/>
                          </a:solidFill>
                          <a:effectLst/>
                          <a:latin typeface="+mn-lt"/>
                          <a:ea typeface="+mn-ea"/>
                          <a:cs typeface="+mn-cs"/>
                        </a:rPr>
                        <a:t>「大声あり」</a:t>
                      </a:r>
                      <a:r>
                        <a:rPr kumimoji="1" lang="ja-JP" altLang="en-US" sz="1350" b="1" kern="1200" dirty="0">
                          <a:solidFill>
                            <a:schemeClr val="tx1"/>
                          </a:solidFill>
                          <a:effectLst/>
                          <a:latin typeface="+mn-lt"/>
                          <a:ea typeface="+mn-ea"/>
                          <a:cs typeface="+mn-cs"/>
                        </a:rPr>
                        <a:t>、</a:t>
                      </a:r>
                      <a:r>
                        <a:rPr kumimoji="1" lang="ja-JP" altLang="ja-JP" sz="1350" b="1" kern="1200" dirty="0">
                          <a:solidFill>
                            <a:schemeClr val="tx1"/>
                          </a:solidFill>
                          <a:effectLst/>
                          <a:latin typeface="+mn-lt"/>
                          <a:ea typeface="+mn-ea"/>
                          <a:cs typeface="+mn-cs"/>
                        </a:rPr>
                        <a:t>「大声なし」</a:t>
                      </a:r>
                      <a:r>
                        <a:rPr kumimoji="1" lang="ja-JP" altLang="en-US" sz="1350" b="1" kern="1200" dirty="0">
                          <a:solidFill>
                            <a:schemeClr val="tx1"/>
                          </a:solidFill>
                          <a:effectLst/>
                          <a:latin typeface="+mn-lt"/>
                          <a:ea typeface="+mn-ea"/>
                          <a:cs typeface="+mn-cs"/>
                        </a:rPr>
                        <a:t>の</a:t>
                      </a:r>
                      <a:r>
                        <a:rPr kumimoji="1" lang="ja-JP" altLang="ja-JP" sz="1350" b="1" kern="1200" dirty="0">
                          <a:solidFill>
                            <a:schemeClr val="tx1"/>
                          </a:solidFill>
                          <a:effectLst/>
                          <a:latin typeface="+mn-lt"/>
                          <a:ea typeface="+mn-ea"/>
                          <a:cs typeface="+mn-cs"/>
                        </a:rPr>
                        <a:t>エリアを</a:t>
                      </a:r>
                      <a:r>
                        <a:rPr kumimoji="1" lang="ja-JP" altLang="en-US" sz="1350" b="1" kern="1200" dirty="0">
                          <a:solidFill>
                            <a:schemeClr val="tx1"/>
                          </a:solidFill>
                          <a:effectLst/>
                          <a:latin typeface="+mn-lt"/>
                          <a:ea typeface="+mn-ea"/>
                          <a:cs typeface="+mn-cs"/>
                        </a:rPr>
                        <a:t>明確に区分</a:t>
                      </a:r>
                      <a:r>
                        <a:rPr kumimoji="1" lang="ja-JP" altLang="ja-JP" sz="1350" b="1" kern="1200" dirty="0">
                          <a:solidFill>
                            <a:schemeClr val="tx1"/>
                          </a:solidFill>
                          <a:effectLst/>
                          <a:latin typeface="+mn-lt"/>
                          <a:ea typeface="+mn-ea"/>
                          <a:cs typeface="+mn-cs"/>
                        </a:rPr>
                        <a:t>して開催</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marT="36000" marB="3600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771541">
                <a:tc vMerge="1">
                  <a:txBody>
                    <a:bodyPr/>
                    <a:lstStyle/>
                    <a:p>
                      <a:endParaRPr kumimoji="1" lang="ja-JP" altLang="en-US"/>
                    </a:p>
                  </a:txBody>
                  <a:tcPr/>
                </a:tc>
                <a:tc gridSpan="2">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⑤収容定員あり</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　大声なしのエリア</a:t>
                      </a:r>
                      <a:r>
                        <a:rPr kumimoji="1" lang="en-US" altLang="ja-JP" sz="1400" b="0" dirty="0">
                          <a:solidFill>
                            <a:schemeClr val="tx1"/>
                          </a:solidFill>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[100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　　　　人</a:t>
                      </a:r>
                      <a:r>
                        <a:rPr kumimoji="1" lang="en-US" altLang="ja-JP" sz="1400" b="0" dirty="0">
                          <a:latin typeface="メイリオ" panose="020B0604030504040204" pitchFamily="50" charset="-128"/>
                          <a:ea typeface="メイリオ" panose="020B0604030504040204" pitchFamily="50" charset="-128"/>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 大声ありのエリア</a:t>
                      </a:r>
                      <a:r>
                        <a:rPr kumimoji="1" lang="en-US" altLang="ja-JP" sz="1400" b="0" dirty="0">
                          <a:solidFill>
                            <a:schemeClr val="tx1"/>
                          </a:solidFill>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[50</a:t>
                      </a:r>
                      <a:r>
                        <a:rPr kumimoji="1" lang="ja-JP" altLang="en-US" sz="1400" b="0" dirty="0">
                          <a:latin typeface="メイリオ" panose="020B0604030504040204" pitchFamily="50" charset="-128"/>
                          <a:ea typeface="メイリオ" panose="020B0604030504040204" pitchFamily="50" charset="-128"/>
                        </a:rPr>
                        <a:t>％</a:t>
                      </a:r>
                      <a:r>
                        <a:rPr kumimoji="1" lang="en-US" altLang="ja-JP" sz="1400" b="0" dirty="0">
                          <a:latin typeface="メイリオ" panose="020B0604030504040204" pitchFamily="50" charset="-128"/>
                          <a:ea typeface="メイリオ" panose="020B0604030504040204" pitchFamily="50" charset="-128"/>
                        </a:rPr>
                        <a:t>]</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収容定員</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　　　　人</a:t>
                      </a:r>
                      <a:r>
                        <a:rPr kumimoji="1" lang="en-US" altLang="ja-JP"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⑥収容定員なし</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r>
                        <a:rPr kumimoji="1" lang="en-US" altLang="ja-JP"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人と人が触れ合わない程度の間隔</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r>
                        <a:rPr kumimoji="1" lang="en-US" altLang="ja-JP" sz="14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583405409"/>
                  </a:ext>
                </a:extLst>
              </a:tr>
              <a:tr h="203037">
                <a:tc rowSpan="2">
                  <a:txBody>
                    <a:bodyPr/>
                    <a:lstStyle/>
                    <a:p>
                      <a:pPr algn="ctr"/>
                      <a:r>
                        <a:rPr kumimoji="1" lang="ja-JP" altLang="en-US" sz="1400" b="1" dirty="0">
                          <a:latin typeface="メイリオ" panose="020B0604030504040204" pitchFamily="50" charset="-128"/>
                          <a:ea typeface="メイリオ" panose="020B0604030504040204" pitchFamily="50" charset="-128"/>
                        </a:rPr>
                        <a:t>参加人数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a:solidFill>
                            <a:schemeClr val="tx1"/>
                          </a:solidFill>
                          <a:latin typeface="メイリオ" panose="020B0604030504040204" pitchFamily="50" charset="-128"/>
                          <a:ea typeface="メイリオ" panose="020B0604030504040204" pitchFamily="50" charset="-128"/>
                        </a:rPr>
                        <a:t>①②③④⑥の場合</a:t>
                      </a: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メイリオ" panose="020B0604030504040204" pitchFamily="50" charset="-128"/>
                          <a:ea typeface="メイリオ" panose="020B0604030504040204" pitchFamily="50" charset="-128"/>
                        </a:rPr>
                        <a:t>   </a:t>
                      </a:r>
                      <a:r>
                        <a:rPr kumimoji="1" lang="en-US" altLang="ja-JP" sz="1400" b="1" dirty="0">
                          <a:solidFill>
                            <a:schemeClr val="tx1"/>
                          </a:solidFill>
                          <a:latin typeface="メイリオ" panose="020B0604030504040204" pitchFamily="50" charset="-128"/>
                          <a:ea typeface="メイリオ" panose="020B0604030504040204" pitchFamily="50" charset="-128"/>
                        </a:rPr>
                        <a:t>5,000</a:t>
                      </a:r>
                      <a:r>
                        <a:rPr kumimoji="1" lang="ja-JP" altLang="en-US" sz="1400" b="1" dirty="0">
                          <a:solidFill>
                            <a:schemeClr val="tx1"/>
                          </a:solidFill>
                          <a:latin typeface="メイリオ" panose="020B0604030504040204" pitchFamily="50" charset="-128"/>
                          <a:ea typeface="メイリオ" panose="020B0604030504040204" pitchFamily="50" charset="-128"/>
                        </a:rPr>
                        <a:t>人 </a:t>
                      </a: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marT="36000" marB="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728139972"/>
                  </a:ext>
                </a:extLst>
              </a:tr>
              <a:tr h="468000">
                <a:tc vMerge="1">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⑤の場合</a:t>
                      </a: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B="36000"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gridSpan="2">
                  <a:txBody>
                    <a:bodyPr/>
                    <a:lstStyle/>
                    <a:p>
                      <a:pPr marL="0" marR="0" lvl="0" indent="-180000" algn="ctr"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180000" algn="ctr"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L="0" marR="0" marT="0" marB="0" anchor="ctr">
                    <a:lnL w="38100" cap="flat" cmpd="sng" algn="ctr">
                      <a:solidFill>
                        <a:srgbClr val="C55A1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 （注）</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 （注）</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marB="36000" anchor="ctr">
                    <a:lnL w="12700" cap="flat" cmpd="sng" algn="ctr">
                      <a:solidFill>
                        <a:schemeClr val="bg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695762476"/>
                  </a:ext>
                </a:extLst>
              </a:tr>
              <a:tr h="441606">
                <a:tc>
                  <a:txBody>
                    <a:bodyPr/>
                    <a:lstStyle/>
                    <a:p>
                      <a:pPr algn="ctr"/>
                      <a:r>
                        <a:rPr kumimoji="1" lang="ja-JP" altLang="en-US" sz="1400" b="1" dirty="0">
                          <a:latin typeface="メイリオ" panose="020B0604030504040204" pitchFamily="50" charset="-128"/>
                          <a:ea typeface="メイリオ" panose="020B0604030504040204" pitchFamily="50" charset="-128"/>
                        </a:rPr>
                        <a:t>その他</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特記事項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4">
                  <a:txBody>
                    <a:bodyPr/>
                    <a:lstStyle/>
                    <a:p>
                      <a:endParaRPr kumimoji="1" lang="en-US" altLang="ja-JP" dirty="0">
                        <a:latin typeface="メイリオ" panose="020B0604030504040204" pitchFamily="50" charset="-128"/>
                        <a:ea typeface="メイリオ" panose="020B0604030504040204" pitchFamily="50" charset="-128"/>
                      </a:endParaRPr>
                    </a:p>
                    <a:p>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（大声なしの場合は、大声なしと判断した理由や、大声を伴わないことを担保する具体的な対策を記載ください。）</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3465174"/>
                  </a:ext>
                </a:extLst>
              </a:tr>
            </a:tbl>
          </a:graphicData>
        </a:graphic>
      </p:graphicFrame>
      <p:sp>
        <p:nvSpPr>
          <p:cNvPr id="15" name="正方形/長方形 14"/>
          <p:cNvSpPr/>
          <p:nvPr/>
        </p:nvSpPr>
        <p:spPr>
          <a:xfrm>
            <a:off x="3966082" y="483839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正方形/長方形 15"/>
          <p:cNvSpPr/>
          <p:nvPr/>
        </p:nvSpPr>
        <p:spPr>
          <a:xfrm>
            <a:off x="1372080" y="5781078"/>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正方形/長方形 16"/>
          <p:cNvSpPr/>
          <p:nvPr/>
        </p:nvSpPr>
        <p:spPr>
          <a:xfrm>
            <a:off x="3966082" y="5768378"/>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1372080" y="6647561"/>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3966082" y="6647561"/>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正方形/長方形 4">
            <a:extLst>
              <a:ext uri="{FF2B5EF4-FFF2-40B4-BE49-F238E27FC236}">
                <a16:creationId xmlns:a16="http://schemas.microsoft.com/office/drawing/2014/main" id="{35D74F63-F553-B1EA-ACAF-B6517AAB77C2}"/>
              </a:ext>
            </a:extLst>
          </p:cNvPr>
          <p:cNvSpPr/>
          <p:nvPr/>
        </p:nvSpPr>
        <p:spPr>
          <a:xfrm>
            <a:off x="1334543" y="4838395"/>
            <a:ext cx="180001" cy="2352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1680024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552698865"/>
              </p:ext>
            </p:extLst>
          </p:nvPr>
        </p:nvGraphicFramePr>
        <p:xfrm>
          <a:off x="128570" y="2330734"/>
          <a:ext cx="6545535" cy="7250190"/>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56564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１．イベント参加者の感染対策</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　（１）感染経路に応じた感染対策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342007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飛沫感染対策</a:t>
                      </a:r>
                      <a:endParaRPr kumimoji="1" lang="ja-JP" altLang="en-US"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適切なマスク（不織布マスクを推奨</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以下同じ</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）の正しい着用の周知・徹底</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468000" lvl="0" indent="-457200" latinLnBrk="1">
                        <a:lnSpc>
                          <a:spcPts val="1600"/>
                        </a:lnSpc>
                        <a:spcBef>
                          <a:spcPts val="0"/>
                        </a:spcBef>
                        <a:spcAft>
                          <a:spcPts val="600"/>
                        </a:spcAft>
                        <a:buFont typeface="Wingdings" panose="05000000000000000000" pitchFamily="2" charset="2"/>
                        <a:buNone/>
                        <a:defRPr/>
                      </a:pP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a:t>
                      </a:r>
                      <a:r>
                        <a:rPr kumimoji="1" lang="en-US" altLang="ja-JP" sz="12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）大声の定義を「観客等が、①通常よりも大きな声量で、②反復・継続的に声を発すること」とする。</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600" b="1" u="sng" kern="1200" dirty="0">
                          <a:solidFill>
                            <a:schemeClr val="tx1"/>
                          </a:solidFill>
                          <a:latin typeface="メイリオ" panose="020B0604030504040204" pitchFamily="50" charset="-128"/>
                          <a:ea typeface="メイリオ" panose="020B0604030504040204" pitchFamily="50" charset="-128"/>
                          <a:cs typeface="+mn-cs"/>
                        </a:rPr>
                        <a:t>「大声あり」、「大声なし」のエリアを区分して開催する場合、上記対策に加えて、</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大声なしエリア・大声ありエリアの明確な区分があり、それぞれにおける、イベント参加者間の適切な距離の確保</a:t>
                      </a: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大声なしエリアにおける、大声を防止するための対策の実施</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65689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②エアロゾル</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機械換気による常時換気又は窓開け換気</a:t>
                      </a:r>
                      <a:endParaRPr kumimoji="1" lang="en-US" altLang="ja-JP"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適切なマスクの正しい着用の周知・徹底</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イベント会場</a:t>
                      </a: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客席、入退場口やトイレ等の共用部）におけるイベント参加者間の適切な距離の確保</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5941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③接触感染対策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イベント参加者によるこまめな手洗・手指消毒の徹底や、主催者側によるイベント会場（客席、入退場口やトイレ等の共用部）の消毒の実施</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【①</a:t>
                      </a: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と同様</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bl>
          </a:graphicData>
        </a:graphic>
      </p:graphicFrame>
      <p:grpSp>
        <p:nvGrpSpPr>
          <p:cNvPr id="36" name="グループ化 35"/>
          <p:cNvGrpSpPr/>
          <p:nvPr/>
        </p:nvGrpSpPr>
        <p:grpSpPr>
          <a:xfrm>
            <a:off x="127039" y="809094"/>
            <a:ext cx="6655527" cy="1425503"/>
            <a:chOff x="124955" y="1254625"/>
            <a:chExt cx="6655527"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340543"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44000"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7" name="正方形/長方形 6">
            <a:extLst>
              <a:ext uri="{FF2B5EF4-FFF2-40B4-BE49-F238E27FC236}">
                <a16:creationId xmlns:a16="http://schemas.microsoft.com/office/drawing/2014/main" id="{B7E208B8-82AF-1A79-7554-A42CE3B662A8}"/>
              </a:ext>
            </a:extLst>
          </p:cNvPr>
          <p:cNvSpPr/>
          <p:nvPr/>
        </p:nvSpPr>
        <p:spPr>
          <a:xfrm>
            <a:off x="1907129" y="2966415"/>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8" name="正方形/長方形 7">
            <a:extLst>
              <a:ext uri="{FF2B5EF4-FFF2-40B4-BE49-F238E27FC236}">
                <a16:creationId xmlns:a16="http://schemas.microsoft.com/office/drawing/2014/main" id="{23C5122B-C04C-1289-754A-7E6FB27C8FF6}"/>
              </a:ext>
            </a:extLst>
          </p:cNvPr>
          <p:cNvSpPr/>
          <p:nvPr/>
        </p:nvSpPr>
        <p:spPr>
          <a:xfrm>
            <a:off x="1905823" y="3410966"/>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 name="正方形/長方形 8">
            <a:extLst>
              <a:ext uri="{FF2B5EF4-FFF2-40B4-BE49-F238E27FC236}">
                <a16:creationId xmlns:a16="http://schemas.microsoft.com/office/drawing/2014/main" id="{0406C5BE-0D62-2B29-140D-9996A3618A18}"/>
              </a:ext>
            </a:extLst>
          </p:cNvPr>
          <p:cNvSpPr/>
          <p:nvPr/>
        </p:nvSpPr>
        <p:spPr>
          <a:xfrm>
            <a:off x="1905823" y="6378298"/>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0" name="正方形/長方形 9">
            <a:extLst>
              <a:ext uri="{FF2B5EF4-FFF2-40B4-BE49-F238E27FC236}">
                <a16:creationId xmlns:a16="http://schemas.microsoft.com/office/drawing/2014/main" id="{630C2A0E-905D-0FEB-9722-2480D3005760}"/>
              </a:ext>
            </a:extLst>
          </p:cNvPr>
          <p:cNvSpPr/>
          <p:nvPr/>
        </p:nvSpPr>
        <p:spPr>
          <a:xfrm>
            <a:off x="1905823" y="6704293"/>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1" name="正方形/長方形 10">
            <a:extLst>
              <a:ext uri="{FF2B5EF4-FFF2-40B4-BE49-F238E27FC236}">
                <a16:creationId xmlns:a16="http://schemas.microsoft.com/office/drawing/2014/main" id="{BEF9CFA7-E449-85D1-7F12-C671DF1E1665}"/>
              </a:ext>
            </a:extLst>
          </p:cNvPr>
          <p:cNvSpPr/>
          <p:nvPr/>
        </p:nvSpPr>
        <p:spPr>
          <a:xfrm>
            <a:off x="1905823" y="7167626"/>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2" name="正方形/長方形 11">
            <a:extLst>
              <a:ext uri="{FF2B5EF4-FFF2-40B4-BE49-F238E27FC236}">
                <a16:creationId xmlns:a16="http://schemas.microsoft.com/office/drawing/2014/main" id="{2C6E4A50-FCDC-F2F4-24CA-075398E49A88}"/>
              </a:ext>
            </a:extLst>
          </p:cNvPr>
          <p:cNvSpPr/>
          <p:nvPr/>
        </p:nvSpPr>
        <p:spPr>
          <a:xfrm>
            <a:off x="1905823" y="8116122"/>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6" name="正方形/長方形 15">
            <a:extLst>
              <a:ext uri="{FF2B5EF4-FFF2-40B4-BE49-F238E27FC236}">
                <a16:creationId xmlns:a16="http://schemas.microsoft.com/office/drawing/2014/main" id="{433659A8-EEEF-097B-8E3E-FF8E2D7E8189}"/>
              </a:ext>
            </a:extLst>
          </p:cNvPr>
          <p:cNvSpPr/>
          <p:nvPr/>
        </p:nvSpPr>
        <p:spPr>
          <a:xfrm>
            <a:off x="1910831" y="8787773"/>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169220184"/>
              </p:ext>
            </p:extLst>
          </p:nvPr>
        </p:nvGraphicFramePr>
        <p:xfrm>
          <a:off x="128570" y="2330734"/>
          <a:ext cx="6545535" cy="6736689"/>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74010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１．イベント参加者の感染対策</a:t>
                      </a:r>
                      <a:endParaRPr kumimoji="1" lang="en-US" altLang="ja-JP" sz="1600" b="1" kern="1200" dirty="0">
                        <a:solidFill>
                          <a:schemeClr val="bg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　（２）その他の感染対策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14866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④飲食時の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前項（１）感染経路に応じた感染対策と併せて、飲食時の感染対策（食事中以外のマスク着用、飲食に伴いマスクを外す際の会話自粛等）の徹底の周知</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17565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t>⑤イベント前の感染対策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発熱等の症状がある者のイベント参加の自粛の呼びかけ</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16858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⑥感染拡大対策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イベントで感染者が発生した際の参加者への注意喚起</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r h="38036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２．出演者やスタッフの感染対策</a:t>
                      </a:r>
                      <a:endParaRPr kumimoji="1" lang="en-US" altLang="ja-JP" sz="1600" b="1" kern="1200" dirty="0">
                        <a:solidFill>
                          <a:schemeClr val="bg1"/>
                        </a:solidFill>
                        <a:latin typeface="+mn-lt"/>
                        <a:ea typeface="+mn-ea"/>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718322791"/>
                  </a:ext>
                </a:extLst>
              </a:tr>
              <a:tr h="178533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⑦出演者や</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スタッフの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出演者やスタッフによる、練習時・本番等における前項（１）感染経路に応じた感染対策に加え、健康管理や必要に応じた検査等の実施</a:t>
                      </a:r>
                    </a:p>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舞台と客席との適切な距離の確保など、出演者やスタッフから参加者に感染させないための対策の実施</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689294444"/>
                  </a:ext>
                </a:extLst>
              </a:tr>
            </a:tbl>
          </a:graphicData>
        </a:graphic>
      </p:graphicFrame>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3</a:t>
            </a: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442023" y="1050096"/>
            <a:ext cx="5340543" cy="98133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44000"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27039" y="9185837"/>
            <a:ext cx="6547066" cy="523220"/>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該当する業種において策定されている場合</a:t>
            </a:r>
            <a:r>
              <a:rPr kumimoji="1" lang="en-US" altLang="ja-JP" sz="1400" b="1" dirty="0">
                <a:latin typeface="メイリオ" panose="020B0604030504040204" pitchFamily="50" charset="-128"/>
                <a:ea typeface="メイリオ" panose="020B0604030504040204" pitchFamily="50" charset="-128"/>
              </a:rPr>
              <a:t>)</a:t>
            </a:r>
            <a:r>
              <a:rPr kumimoji="1" lang="ja-JP" altLang="en-US" sz="1400" b="1" dirty="0">
                <a:latin typeface="メイリオ" panose="020B0604030504040204" pitchFamily="50" charset="-128"/>
                <a:ea typeface="メイリオ" panose="020B0604030504040204" pitchFamily="50" charset="-128"/>
              </a:rPr>
              <a:t>を遵守すること。</a:t>
            </a:r>
          </a:p>
        </p:txBody>
      </p:sp>
      <p:sp>
        <p:nvSpPr>
          <p:cNvPr id="5" name="正方形/長方形 4">
            <a:extLst>
              <a:ext uri="{FF2B5EF4-FFF2-40B4-BE49-F238E27FC236}">
                <a16:creationId xmlns:a16="http://schemas.microsoft.com/office/drawing/2014/main" id="{71036258-CB9D-5E6E-86CA-62A60354F7A1}"/>
              </a:ext>
            </a:extLst>
          </p:cNvPr>
          <p:cNvSpPr/>
          <p:nvPr/>
        </p:nvSpPr>
        <p:spPr>
          <a:xfrm>
            <a:off x="1905823" y="8116122"/>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7" name="正方形/長方形 6">
            <a:extLst>
              <a:ext uri="{FF2B5EF4-FFF2-40B4-BE49-F238E27FC236}">
                <a16:creationId xmlns:a16="http://schemas.microsoft.com/office/drawing/2014/main" id="{EC61BEB8-5685-289A-8C4D-017FFD38C08B}"/>
              </a:ext>
            </a:extLst>
          </p:cNvPr>
          <p:cNvSpPr/>
          <p:nvPr/>
        </p:nvSpPr>
        <p:spPr>
          <a:xfrm>
            <a:off x="1905822" y="7525538"/>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8" name="正方形/長方形 7">
            <a:extLst>
              <a:ext uri="{FF2B5EF4-FFF2-40B4-BE49-F238E27FC236}">
                <a16:creationId xmlns:a16="http://schemas.microsoft.com/office/drawing/2014/main" id="{2E9A22D7-7BA8-9662-A8F5-A4009A1BE63D}"/>
              </a:ext>
            </a:extLst>
          </p:cNvPr>
          <p:cNvSpPr/>
          <p:nvPr/>
        </p:nvSpPr>
        <p:spPr>
          <a:xfrm>
            <a:off x="1905822" y="6108508"/>
            <a:ext cx="151165" cy="220875"/>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9" name="正方形/長方形 8">
            <a:extLst>
              <a:ext uri="{FF2B5EF4-FFF2-40B4-BE49-F238E27FC236}">
                <a16:creationId xmlns:a16="http://schemas.microsoft.com/office/drawing/2014/main" id="{26C5ABDD-7E10-20F0-CF32-21D24E86AF2C}"/>
              </a:ext>
            </a:extLst>
          </p:cNvPr>
          <p:cNvSpPr/>
          <p:nvPr/>
        </p:nvSpPr>
        <p:spPr>
          <a:xfrm>
            <a:off x="1891403" y="4912353"/>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
        <p:nvSpPr>
          <p:cNvPr id="10" name="正方形/長方形 9">
            <a:extLst>
              <a:ext uri="{FF2B5EF4-FFF2-40B4-BE49-F238E27FC236}">
                <a16:creationId xmlns:a16="http://schemas.microsoft.com/office/drawing/2014/main" id="{375D7D24-AA7E-2CC1-3DD3-57C7123B3B1F}"/>
              </a:ext>
            </a:extLst>
          </p:cNvPr>
          <p:cNvSpPr/>
          <p:nvPr/>
        </p:nvSpPr>
        <p:spPr>
          <a:xfrm>
            <a:off x="1905822" y="3365895"/>
            <a:ext cx="180001" cy="235293"/>
          </a:xfrm>
          <a:prstGeom prst="rect">
            <a:avLst/>
          </a:prstGeom>
          <a:solidFill>
            <a:srgbClr val="FFFF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p:txBody>
      </p:sp>
    </p:spTree>
    <p:extLst>
      <p:ext uri="{BB962C8B-B14F-4D97-AF65-F5344CB8AC3E}">
        <p14:creationId xmlns:p14="http://schemas.microsoft.com/office/powerpoint/2010/main" val="27711016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1102</Words>
  <Application>Microsoft Office PowerPoint</Application>
  <PresentationFormat>A4 210 x 297 mm</PresentationFormat>
  <Paragraphs>129</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曽我 玲樹</dc:creator>
  <cp:lastModifiedBy>光井　竜</cp:lastModifiedBy>
  <cp:revision>16</cp:revision>
  <cp:lastPrinted>2022-12-07T05:20:23Z</cp:lastPrinted>
  <dcterms:modified xsi:type="dcterms:W3CDTF">2022-12-07T05:23:03Z</dcterms:modified>
</cp:coreProperties>
</file>