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94280" autoAdjust="0"/>
  </p:normalViewPr>
  <p:slideViewPr>
    <p:cSldViewPr snapToGrid="0">
      <p:cViewPr varScale="1">
        <p:scale>
          <a:sx n="48" d="100"/>
          <a:sy n="48" d="100"/>
        </p:scale>
        <p:origin x="2244"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2022/5/11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73ED3B-0596-4534-9716-11E4B25DEC5F}" type="slidenum">
              <a:rPr kumimoji="1" lang="ja-JP" altLang="en-US" smtClean="0"/>
              <a:t>1</a:t>
            </a:fld>
            <a:endParaRPr kumimoji="1" lang="ja-JP" altLang="en-US"/>
          </a:p>
        </p:txBody>
      </p:sp>
    </p:spTree>
    <p:extLst>
      <p:ext uri="{BB962C8B-B14F-4D97-AF65-F5344CB8AC3E}">
        <p14:creationId xmlns:p14="http://schemas.microsoft.com/office/powerpoint/2010/main" val="8133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2022/5/11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501505" cy="712465"/>
            <a:chOff x="205684" y="2047413"/>
            <a:chExt cx="6501505"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397669" y="2212015"/>
              <a:ext cx="5309520" cy="649497"/>
              <a:chOff x="1397669" y="2178562"/>
              <a:chExt cx="5309520" cy="649497"/>
            </a:xfrm>
          </p:grpSpPr>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397669" y="2180334"/>
                <a:ext cx="5309520" cy="64772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令和４年５月</a:t>
                </a:r>
                <a:r>
                  <a:rPr kumimoji="1" lang="en-US" altLang="ja-JP" sz="1600" b="1" dirty="0">
                    <a:latin typeface="メイリオ" panose="020B0604030504040204" pitchFamily="50" charset="-128"/>
                    <a:ea typeface="メイリオ" panose="020B0604030504040204" pitchFamily="50" charset="-128"/>
                  </a:rPr>
                  <a:t>16</a:t>
                </a:r>
                <a:r>
                  <a:rPr kumimoji="1" lang="ja-JP" altLang="en-US" sz="1600" b="1" dirty="0">
                    <a:latin typeface="メイリオ" panose="020B0604030504040204" pitchFamily="50" charset="-128"/>
                    <a:ea typeface="メイリオ" panose="020B0604030504040204" pitchFamily="50" charset="-128"/>
                  </a:rPr>
                  <a:t>日～</a:t>
                </a:r>
                <a:r>
                  <a:rPr kumimoji="1" lang="en-US" altLang="ja-JP" sz="1600" b="1" dirty="0">
                    <a:latin typeface="メイリオ" panose="020B0604030504040204" pitchFamily="50" charset="-128"/>
                    <a:ea typeface="メイリオ" panose="020B0604030504040204" pitchFamily="50" charset="-128"/>
                  </a:rPr>
                  <a:t>20</a:t>
                </a:r>
                <a:r>
                  <a:rPr kumimoji="1" lang="ja-JP" altLang="en-US" sz="1600" b="1" dirty="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14</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00</a:t>
                </a:r>
                <a:r>
                  <a:rPr kumimoji="1" lang="ja-JP" altLang="en-US" sz="1600" b="1" dirty="0">
                    <a:latin typeface="メイリオ" panose="020B0604030504040204" pitchFamily="50" charset="-128"/>
                    <a:ea typeface="メイリオ" panose="020B0604030504040204" pitchFamily="50" charset="-128"/>
                  </a:rPr>
                  <a:t>分　～　</a:t>
                </a:r>
                <a:r>
                  <a:rPr kumimoji="1" lang="en-US" altLang="ja-JP" sz="1600" b="1" dirty="0">
                    <a:latin typeface="メイリオ" panose="020B0604030504040204" pitchFamily="50" charset="-128"/>
                    <a:ea typeface="メイリオ" panose="020B0604030504040204" pitchFamily="50" charset="-128"/>
                  </a:rPr>
                  <a:t>21</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07346"/>
            <a:ext cx="6508953" cy="809979"/>
            <a:chOff x="205683" y="6594120"/>
            <a:chExt cx="6508953" cy="809979"/>
          </a:xfrm>
        </p:grpSpPr>
        <p:grpSp>
          <p:nvGrpSpPr>
            <p:cNvPr id="110" name="グループ化 109"/>
            <p:cNvGrpSpPr/>
            <p:nvPr/>
          </p:nvGrpSpPr>
          <p:grpSpPr>
            <a:xfrm>
              <a:off x="205683" y="6594120"/>
              <a:ext cx="6442529" cy="785382"/>
              <a:chOff x="185556" y="3399371"/>
              <a:chExt cx="6442529" cy="88984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42567" y="3399371"/>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地方競馬所属騎手、その他競馬関係者</a:t>
                </a: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神奈川県川崎競馬組合</a:t>
              </a: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1956" y="5565367"/>
            <a:ext cx="6413619" cy="501522"/>
            <a:chOff x="205683" y="9250422"/>
            <a:chExt cx="6413619" cy="585308"/>
          </a:xfrm>
        </p:grpSpPr>
        <p:grpSp>
          <p:nvGrpSpPr>
            <p:cNvPr id="126" name="グループ化 125"/>
            <p:cNvGrpSpPr/>
            <p:nvPr/>
          </p:nvGrpSpPr>
          <p:grpSpPr>
            <a:xfrm>
              <a:off x="205683" y="9250422"/>
              <a:ext cx="6413619" cy="585308"/>
              <a:chOff x="185556" y="3407740"/>
              <a:chExt cx="6413619" cy="615056"/>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9065" y="3446256"/>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350" dirty="0">
                  <a:solidFill>
                    <a:schemeClr val="tx1"/>
                  </a:solidFill>
                </a:endParaRPr>
              </a:p>
              <a:p>
                <a:r>
                  <a:rPr kumimoji="1" lang="en-US" altLang="ja-JP" sz="1350" dirty="0">
                    <a:solidFill>
                      <a:schemeClr val="tx1"/>
                    </a:solidFill>
                  </a:rPr>
                  <a:t>044-233-6701</a:t>
                </a:r>
                <a:endParaRPr kumimoji="1" lang="ja-JP" altLang="en-US" sz="1350" dirty="0">
                  <a:solidFill>
                    <a:schemeClr val="tx1"/>
                  </a:solidFill>
                </a:endParaRPr>
              </a:p>
            </p:txBody>
          </p:sp>
          <p:sp>
            <p:nvSpPr>
              <p:cNvPr id="88" name="角丸四角形 87"/>
              <p:cNvSpPr/>
              <p:nvPr/>
            </p:nvSpPr>
            <p:spPr>
              <a:xfrm>
                <a:off x="3907371" y="3460707"/>
                <a:ext cx="2691804" cy="5478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84" name="グループ化 83"/>
          <p:cNvGrpSpPr/>
          <p:nvPr/>
        </p:nvGrpSpPr>
        <p:grpSpPr>
          <a:xfrm>
            <a:off x="200868" y="8398361"/>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100" dirty="0">
                  <a:solidFill>
                    <a:schemeClr val="tx1"/>
                  </a:solidFill>
                </a:rPr>
                <a:t>大声での声援はご遠慮いただくよう場内の掲示物等により周知するとともに、フロアマーカーの設置、警備員による巡回等</a:t>
              </a:r>
              <a:r>
                <a:rPr kumimoji="1" lang="ja-JP" altLang="en-US" sz="1100">
                  <a:solidFill>
                    <a:schemeClr val="tx1"/>
                  </a:solidFill>
                </a:rPr>
                <a:t>の対策を</a:t>
              </a:r>
              <a:r>
                <a:rPr kumimoji="1" lang="ja-JP" altLang="en-US" sz="1100" dirty="0">
                  <a:solidFill>
                    <a:schemeClr val="tx1"/>
                  </a:solidFill>
                </a:rPr>
                <a:t>実施しています。</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別紙１</a:t>
            </a:r>
          </a:p>
        </p:txBody>
      </p:sp>
      <p:grpSp>
        <p:nvGrpSpPr>
          <p:cNvPr id="142" name="グループ化 141"/>
          <p:cNvGrpSpPr/>
          <p:nvPr/>
        </p:nvGrpSpPr>
        <p:grpSpPr>
          <a:xfrm>
            <a:off x="172600" y="1552797"/>
            <a:ext cx="6450137" cy="415125"/>
            <a:chOff x="185556" y="3399827"/>
            <a:chExt cx="6450137" cy="587439"/>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0175" y="3399827"/>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kumimoji="1" lang="ja-JP" altLang="en-US" sz="1350" dirty="0">
                  <a:solidFill>
                    <a:schemeClr val="tx1"/>
                  </a:solidFill>
                </a:rPr>
                <a:t>令和４年度川崎競馬第２回開催</a:t>
              </a:r>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川崎競馬場</a:t>
              </a:r>
            </a:p>
          </p:txBody>
        </p:sp>
      </p:grpSp>
      <p:grpSp>
        <p:nvGrpSpPr>
          <p:cNvPr id="151" name="グループ化 150"/>
          <p:cNvGrpSpPr/>
          <p:nvPr/>
        </p:nvGrpSpPr>
        <p:grpSpPr>
          <a:xfrm>
            <a:off x="161956" y="4036350"/>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川崎市川崎区富士見</a:t>
              </a:r>
              <a:r>
                <a:rPr kumimoji="1" lang="en-US" altLang="ja-JP" sz="1350" dirty="0">
                  <a:solidFill>
                    <a:schemeClr val="tx1"/>
                  </a:solidFill>
                </a:rPr>
                <a:t>1-5-1</a:t>
              </a:r>
              <a:endParaRPr kumimoji="1" lang="ja-JP" altLang="en-US" sz="1350" dirty="0">
                <a:solidFill>
                  <a:schemeClr val="tx1"/>
                </a:solidFill>
              </a:endParaRPr>
            </a:p>
          </p:txBody>
        </p:sp>
      </p:grpSp>
      <p:grpSp>
        <p:nvGrpSpPr>
          <p:cNvPr id="154" name="グループ化 153"/>
          <p:cNvGrpSpPr/>
          <p:nvPr/>
        </p:nvGrpSpPr>
        <p:grpSpPr>
          <a:xfrm>
            <a:off x="176838" y="6076085"/>
            <a:ext cx="6716572" cy="1351889"/>
            <a:chOff x="205683" y="4686473"/>
            <a:chExt cx="6716572" cy="1351889"/>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56455" y="4698683"/>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noFill/>
              </a:endParaRPr>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cxnSp>
          <p:nvCxnSpPr>
            <p:cNvPr id="161" name="直線コネクタ 160"/>
            <p:cNvCxnSpPr>
              <a:stCxn id="156" idx="3"/>
              <a:endCxn id="156" idx="1"/>
            </p:cNvCxnSpPr>
            <p:nvPr/>
          </p:nvCxnSpPr>
          <p:spPr>
            <a:xfrm flipH="1">
              <a:off x="1656455" y="5368523"/>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a:cxnSpLocks/>
          </p:cNvCxnSpPr>
          <p:nvPr/>
        </p:nvCxnSpPr>
        <p:spPr>
          <a:xfrm flipH="1">
            <a:off x="3883771" y="6066931"/>
            <a:ext cx="520" cy="1361043"/>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74" name="テキスト ボックス 173"/>
            <p:cNvSpPr txBox="1"/>
            <p:nvPr/>
          </p:nvSpPr>
          <p:spPr>
            <a:xfrm>
              <a:off x="2110235" y="7379171"/>
              <a:ext cx="2064326"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収容定員あり </a:t>
              </a:r>
              <a:r>
                <a:rPr kumimoji="1" lang="en-US" altLang="ja-JP" sz="1200" b="1" dirty="0">
                  <a:latin typeface="メイリオ" panose="020B0604030504040204" pitchFamily="50" charset="-128"/>
                  <a:ea typeface="メイリオ" panose="020B0604030504040204" pitchFamily="50" charset="-128"/>
                </a:rPr>
                <a:t>30,265</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2697528" y="7780823"/>
              <a:ext cx="235072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a:t>
              </a:r>
              <a:r>
                <a:rPr kumimoji="1" lang="en-US" altLang="ja-JP" sz="1200" b="1" dirty="0">
                  <a:latin typeface="メイリオ" panose="020B0604030504040204" pitchFamily="50" charset="-128"/>
                  <a:ea typeface="メイリオ" panose="020B0604030504040204" pitchFamily="50" charset="-128"/>
                </a:rPr>
                <a:t>1,400 </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0" name="正方形/長方形 89"/>
          <p:cNvSpPr/>
          <p:nvPr/>
        </p:nvSpPr>
        <p:spPr>
          <a:xfrm>
            <a:off x="3962450" y="7590417"/>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322609" y="7601597"/>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収容定員なし　　　</a:t>
            </a: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a:extLst>
              <a:ext uri="{FF2B5EF4-FFF2-40B4-BE49-F238E27FC236}">
                <a16:creationId xmlns:a16="http://schemas.microsoft.com/office/drawing/2014/main" id="{442B98EB-4E9F-4C95-A2F2-0C6A60F2A426}"/>
              </a:ext>
            </a:extLst>
          </p:cNvPr>
          <p:cNvSpPr txBox="1"/>
          <p:nvPr/>
        </p:nvSpPr>
        <p:spPr>
          <a:xfrm>
            <a:off x="1696180" y="5128498"/>
            <a:ext cx="3786186" cy="30008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川崎市川崎区富士見</a:t>
            </a:r>
            <a:r>
              <a:rPr kumimoji="1" lang="en-US" altLang="ja-JP"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1-5-1</a:t>
            </a:r>
            <a:endParaRPr kumimoji="1" lang="ja-JP" altLang="en-US" sz="13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4" name="正方形/長方形 93">
            <a:extLst>
              <a:ext uri="{FF2B5EF4-FFF2-40B4-BE49-F238E27FC236}">
                <a16:creationId xmlns:a16="http://schemas.microsoft.com/office/drawing/2014/main" id="{2728D793-1BE1-4CD9-B165-153E6FD5F565}"/>
              </a:ext>
            </a:extLst>
          </p:cNvPr>
          <p:cNvSpPr/>
          <p:nvPr/>
        </p:nvSpPr>
        <p:spPr>
          <a:xfrm>
            <a:off x="1838656" y="6266595"/>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5" name="正方形/長方形 94">
            <a:extLst>
              <a:ext uri="{FF2B5EF4-FFF2-40B4-BE49-F238E27FC236}">
                <a16:creationId xmlns:a16="http://schemas.microsoft.com/office/drawing/2014/main" id="{27EB1A0A-3C7D-4E63-A48C-D89B987E972E}"/>
              </a:ext>
            </a:extLst>
          </p:cNvPr>
          <p:cNvSpPr/>
          <p:nvPr/>
        </p:nvSpPr>
        <p:spPr>
          <a:xfrm>
            <a:off x="4001492" y="627651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6" name="正方形/長方形 95">
            <a:extLst>
              <a:ext uri="{FF2B5EF4-FFF2-40B4-BE49-F238E27FC236}">
                <a16:creationId xmlns:a16="http://schemas.microsoft.com/office/drawing/2014/main" id="{C2505C24-DD2F-4E64-9B9C-6F7EBB7D9359}"/>
              </a:ext>
            </a:extLst>
          </p:cNvPr>
          <p:cNvSpPr/>
          <p:nvPr/>
        </p:nvSpPr>
        <p:spPr>
          <a:xfrm>
            <a:off x="1838656" y="76014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rPr>
                <a:t>ｃｈ</a:t>
              </a: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4031</TotalTime>
  <Words>1109</Words>
  <Application>Microsoft Office PowerPoint</Application>
  <PresentationFormat>A4 210 x 297 mm</PresentationFormat>
  <Paragraphs>120</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光井　竜</cp:lastModifiedBy>
  <cp:revision>586</cp:revision>
  <cp:lastPrinted>2022-05-10T08:51:03Z</cp:lastPrinted>
  <dcterms:created xsi:type="dcterms:W3CDTF">2021-06-21T06:44:25Z</dcterms:created>
  <dcterms:modified xsi:type="dcterms:W3CDTF">2022-05-11T04:36:36Z</dcterms:modified>
</cp:coreProperties>
</file>